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72" r:id="rId5"/>
    <p:sldId id="259" r:id="rId6"/>
    <p:sldId id="261" r:id="rId7"/>
    <p:sldId id="264" r:id="rId8"/>
    <p:sldId id="269" r:id="rId9"/>
    <p:sldId id="266" r:id="rId10"/>
    <p:sldId id="273" r:id="rId11"/>
    <p:sldId id="260" r:id="rId12"/>
    <p:sldId id="265" r:id="rId13"/>
    <p:sldId id="262" r:id="rId14"/>
    <p:sldId id="267" r:id="rId15"/>
    <p:sldId id="268" r:id="rId16"/>
    <p:sldId id="270" r:id="rId17"/>
    <p:sldId id="271"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BE01A1-C118-4FB3-80DE-6152D4E82D45}" type="datetimeFigureOut">
              <a:rPr lang="en-US" smtClean="0"/>
              <a:t>7/17/2024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26C0AD7-D3EE-478D-A564-450B0CED962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9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E01A1-C118-4FB3-80DE-6152D4E82D45}"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C0AD7-D3EE-478D-A564-450B0CED962B}" type="slidenum">
              <a:rPr lang="en-US" smtClean="0"/>
              <a:t>‹#›</a:t>
            </a:fld>
            <a:endParaRPr lang="en-US"/>
          </a:p>
        </p:txBody>
      </p:sp>
    </p:spTree>
    <p:extLst>
      <p:ext uri="{BB962C8B-B14F-4D97-AF65-F5344CB8AC3E}">
        <p14:creationId xmlns:p14="http://schemas.microsoft.com/office/powerpoint/2010/main" val="19359430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01A1-C118-4FB3-80DE-6152D4E82D4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0AD7-D3EE-478D-A564-450B0CED962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679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01A1-C118-4FB3-80DE-6152D4E82D4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0AD7-D3EE-478D-A564-450B0CED962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9794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01A1-C118-4FB3-80DE-6152D4E82D4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0AD7-D3EE-478D-A564-450B0CED962B}" type="slidenum">
              <a:rPr lang="en-US" smtClean="0"/>
              <a:t>‹#›</a:t>
            </a:fld>
            <a:endParaRPr lang="en-US"/>
          </a:p>
        </p:txBody>
      </p:sp>
    </p:spTree>
    <p:extLst>
      <p:ext uri="{BB962C8B-B14F-4D97-AF65-F5344CB8AC3E}">
        <p14:creationId xmlns:p14="http://schemas.microsoft.com/office/powerpoint/2010/main" val="30822681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01A1-C118-4FB3-80DE-6152D4E82D4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0AD7-D3EE-478D-A564-450B0CED962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894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01A1-C118-4FB3-80DE-6152D4E82D4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0AD7-D3EE-478D-A564-450B0CED962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8124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E01A1-C118-4FB3-80DE-6152D4E82D4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0AD7-D3EE-478D-A564-450B0CED962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657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E01A1-C118-4FB3-80DE-6152D4E82D4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0AD7-D3EE-478D-A564-450B0CED962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30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E01A1-C118-4FB3-80DE-6152D4E82D4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0AD7-D3EE-478D-A564-450B0CED962B}" type="slidenum">
              <a:rPr lang="en-US" smtClean="0"/>
              <a:t>‹#›</a:t>
            </a:fld>
            <a:endParaRPr lang="en-US"/>
          </a:p>
        </p:txBody>
      </p:sp>
    </p:spTree>
    <p:extLst>
      <p:ext uri="{BB962C8B-B14F-4D97-AF65-F5344CB8AC3E}">
        <p14:creationId xmlns:p14="http://schemas.microsoft.com/office/powerpoint/2010/main" val="380659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01A1-C118-4FB3-80DE-6152D4E82D45}"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0AD7-D3EE-478D-A564-450B0CED962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0222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BE01A1-C118-4FB3-80DE-6152D4E82D45}"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C0AD7-D3EE-478D-A564-450B0CED962B}" type="slidenum">
              <a:rPr lang="en-US" smtClean="0"/>
              <a:t>‹#›</a:t>
            </a:fld>
            <a:endParaRPr lang="en-US"/>
          </a:p>
        </p:txBody>
      </p:sp>
    </p:spTree>
    <p:extLst>
      <p:ext uri="{BB962C8B-B14F-4D97-AF65-F5344CB8AC3E}">
        <p14:creationId xmlns:p14="http://schemas.microsoft.com/office/powerpoint/2010/main" val="9742413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E01A1-C118-4FB3-80DE-6152D4E82D45}"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C0AD7-D3EE-478D-A564-450B0CED962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960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E01A1-C118-4FB3-80DE-6152D4E82D45}"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C0AD7-D3EE-478D-A564-450B0CED962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972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E01A1-C118-4FB3-80DE-6152D4E82D45}"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C0AD7-D3EE-478D-A564-450B0CED962B}" type="slidenum">
              <a:rPr lang="en-US" smtClean="0"/>
              <a:t>‹#›</a:t>
            </a:fld>
            <a:endParaRPr lang="en-US"/>
          </a:p>
        </p:txBody>
      </p:sp>
    </p:spTree>
    <p:extLst>
      <p:ext uri="{BB962C8B-B14F-4D97-AF65-F5344CB8AC3E}">
        <p14:creationId xmlns:p14="http://schemas.microsoft.com/office/powerpoint/2010/main" val="1851187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E01A1-C118-4FB3-80DE-6152D4E82D45}"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C0AD7-D3EE-478D-A564-450B0CED962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930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E01A1-C118-4FB3-80DE-6152D4E82D45}"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C0AD7-D3EE-478D-A564-450B0CED962B}" type="slidenum">
              <a:rPr lang="en-US" smtClean="0"/>
              <a:t>‹#›</a:t>
            </a:fld>
            <a:endParaRPr lang="en-US"/>
          </a:p>
        </p:txBody>
      </p:sp>
    </p:spTree>
    <p:extLst>
      <p:ext uri="{BB962C8B-B14F-4D97-AF65-F5344CB8AC3E}">
        <p14:creationId xmlns:p14="http://schemas.microsoft.com/office/powerpoint/2010/main" val="38124977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BE01A1-C118-4FB3-80DE-6152D4E82D45}" type="datetimeFigureOut">
              <a:rPr lang="en-US" smtClean="0"/>
              <a:t>7/17/2024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6C0AD7-D3EE-478D-A564-450B0CED962B}" type="slidenum">
              <a:rPr lang="en-US" smtClean="0"/>
              <a:t>‹#›</a:t>
            </a:fld>
            <a:endParaRPr lang="en-US"/>
          </a:p>
        </p:txBody>
      </p:sp>
    </p:spTree>
    <p:extLst>
      <p:ext uri="{BB962C8B-B14F-4D97-AF65-F5344CB8AC3E}">
        <p14:creationId xmlns:p14="http://schemas.microsoft.com/office/powerpoint/2010/main" val="4831748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3BE0-1966-2DB8-D846-F80C750530A3}"/>
              </a:ext>
            </a:extLst>
          </p:cNvPr>
          <p:cNvSpPr>
            <a:spLocks noGrp="1"/>
          </p:cNvSpPr>
          <p:nvPr>
            <p:ph type="ctrTitle"/>
          </p:nvPr>
        </p:nvSpPr>
        <p:spPr/>
        <p:txBody>
          <a:bodyPr>
            <a:normAutofit fontScale="90000"/>
          </a:bodyPr>
          <a:lstStyle/>
          <a:p>
            <a:r>
              <a:rPr lang="en-US" dirty="0"/>
              <a:t>The Twentieth Century</a:t>
            </a:r>
            <a:br>
              <a:rPr lang="en-US" dirty="0"/>
            </a:br>
            <a:r>
              <a:rPr lang="ur-PK" dirty="0">
                <a:effectLst/>
                <a:latin typeface="Jameel Noori Nastaleeq" panose="02000503000000020004" pitchFamily="2" charset="-78"/>
                <a:cs typeface="Jameel Noori Nastaleeq" panose="02000503000000020004" pitchFamily="2" charset="-78"/>
              </a:rPr>
              <a:t>بیسویں</a:t>
            </a:r>
            <a:r>
              <a:rPr lang="ur-PK" dirty="0">
                <a:effectLst/>
                <a:highlight>
                  <a:srgbClr val="FDFDFD"/>
                </a:highlight>
                <a:latin typeface="Jameel Noori Nastaleeq" panose="02000503000000020004" pitchFamily="2" charset="-78"/>
                <a:cs typeface="Jameel Noori Nastaleeq" panose="02000503000000020004" pitchFamily="2" charset="-78"/>
              </a:rPr>
              <a:t> صدی</a:t>
            </a:r>
            <a:br>
              <a:rPr lang="ur-PK" dirty="0">
                <a:effectLst/>
                <a:highlight>
                  <a:srgbClr val="FDFDFD"/>
                </a:highlight>
                <a:cs typeface="Segoe UI Web (West European)"/>
              </a:rPr>
            </a:br>
            <a:endParaRPr lang="en-US" dirty="0"/>
          </a:p>
        </p:txBody>
      </p:sp>
      <p:sp>
        <p:nvSpPr>
          <p:cNvPr id="3" name="Subtitle 2">
            <a:extLst>
              <a:ext uri="{FF2B5EF4-FFF2-40B4-BE49-F238E27FC236}">
                <a16:creationId xmlns:a16="http://schemas.microsoft.com/office/drawing/2014/main" id="{A07DD1EE-1E3C-3EB7-C7E4-A98FE17A5F6F}"/>
              </a:ext>
            </a:extLst>
          </p:cNvPr>
          <p:cNvSpPr>
            <a:spLocks noGrp="1"/>
          </p:cNvSpPr>
          <p:nvPr>
            <p:ph type="subTitle" idx="1"/>
          </p:nvPr>
        </p:nvSpPr>
        <p:spPr>
          <a:xfrm>
            <a:off x="1524000" y="2992437"/>
            <a:ext cx="9144000" cy="3064233"/>
          </a:xfrm>
        </p:spPr>
        <p:txBody>
          <a:bodyPr>
            <a:noAutofit/>
          </a:bodyPr>
          <a:lstStyle/>
          <a:p>
            <a:r>
              <a:rPr lang="ar-SA" sz="2800" dirty="0">
                <a:latin typeface="Jameel Noori Nastaleeq" panose="02000503000000020004" pitchFamily="2" charset="-78"/>
                <a:cs typeface="Jameel Noori Nastaleeq" panose="02000503000000020004" pitchFamily="2" charset="-78"/>
              </a:rPr>
              <a:t>فاشزم اور جمہوریت کا فروغ
طب اور سائنس میں ترقی
خواندگی کی سطح میں اضافہ
100 سے زائد ممالک میں آزادی کی تحریکیں
سوشلزم اور لبرل جمہوریت کے ساتھ تجربات</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42609917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1245-5683-F2AC-5FF1-0C1D9A52631E}"/>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Failure of The League of Nations</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لیگ</a:t>
            </a:r>
            <a:r>
              <a:rPr lang="ur-PK" dirty="0">
                <a:effectLst/>
                <a:highlight>
                  <a:srgbClr val="FDFDFD"/>
                </a:highlight>
                <a:latin typeface="Jameel Noori Nastaleeq" panose="02000503000000020004" pitchFamily="2" charset="-78"/>
                <a:cs typeface="Jameel Noori Nastaleeq" panose="02000503000000020004" pitchFamily="2" charset="-78"/>
              </a:rPr>
              <a:t> آف نیشنز کی ناکامی</a:t>
            </a:r>
            <a:br>
              <a:rPr lang="ur-PK" dirty="0">
                <a:effectLst/>
                <a:highlight>
                  <a:srgbClr val="FDFDFD"/>
                </a:highligh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20C012F7-13D0-BA53-A4AA-085EA5424759}"/>
              </a:ext>
            </a:extLst>
          </p:cNvPr>
          <p:cNvSpPr>
            <a:spLocks noGrp="1"/>
          </p:cNvSpPr>
          <p:nvPr>
            <p:ph type="subTitle" idx="1"/>
          </p:nvPr>
        </p:nvSpPr>
        <p:spPr>
          <a:xfrm>
            <a:off x="1595120" y="3114358"/>
            <a:ext cx="9469120" cy="2880042"/>
          </a:xfrm>
        </p:spPr>
        <p:txBody>
          <a:bodyPr>
            <a:noAutofit/>
          </a:bodyPr>
          <a:lstStyle/>
          <a:p>
            <a:r>
              <a:rPr lang="ar-SA" sz="2800" dirty="0">
                <a:latin typeface="Jameel Noori Nastaleeq" panose="02000503000000020004" pitchFamily="2" charset="-78"/>
                <a:cs typeface="Jameel Noori Nastaleeq" panose="02000503000000020004" pitchFamily="2" charset="-78"/>
              </a:rPr>
              <a:t>مستقبل کی جنگوں کو روکنے کے لئے پہلی جنگ عظیم کے بعد تشکیل
اخراج کی وجہ سے محدود رکنیت (مثال کے طور پر، جرمنی، روس، امریکہ)
اجتماعی سلامتی اور تنازعات کو مذاکرات کے ذریعے حل کرنے کا تصور
عالمی عدالت انصاف کا قیام
جرمنی، جاپان اور اٹلی کی جانب سے دوسری جنگ عظیم کی خلاف ورزیوں کو روکنے میں ناکامی</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0638841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68DF-0D44-2E1F-D708-445120E5CC31}"/>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The World Wars and Their Consequences</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عالمی</a:t>
            </a:r>
            <a:r>
              <a:rPr lang="ur-PK" dirty="0">
                <a:effectLst/>
                <a:highlight>
                  <a:srgbClr val="FDFDFD"/>
                </a:highlight>
                <a:latin typeface="Jameel Noori Nastaleeq" panose="02000503000000020004" pitchFamily="2" charset="-78"/>
                <a:cs typeface="Jameel Noori Nastaleeq" panose="02000503000000020004" pitchFamily="2" charset="-78"/>
              </a:rPr>
              <a:t> جنگیں اور ان کے نتائج</a:t>
            </a:r>
            <a:br>
              <a:rPr lang="ur-PK" dirty="0">
                <a:effectLst/>
                <a:highlight>
                  <a:srgbClr val="FDFDFD"/>
                </a:highligh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330A6ADB-8DF1-BB90-78A6-0BF161BB27C9}"/>
              </a:ext>
            </a:extLst>
          </p:cNvPr>
          <p:cNvSpPr>
            <a:spLocks noGrp="1"/>
          </p:cNvSpPr>
          <p:nvPr>
            <p:ph type="subTitle" idx="1"/>
          </p:nvPr>
        </p:nvSpPr>
        <p:spPr>
          <a:xfrm>
            <a:off x="904568" y="3012103"/>
            <a:ext cx="10109200" cy="2808922"/>
          </a:xfrm>
        </p:spPr>
        <p:txBody>
          <a:bodyPr>
            <a:noAutofit/>
          </a:bodyPr>
          <a:lstStyle/>
          <a:p>
            <a:r>
              <a:rPr lang="ar-SA" sz="2800" dirty="0">
                <a:latin typeface="Jameel Noori Nastaleeq" panose="02000503000000020004" pitchFamily="2" charset="-78"/>
                <a:cs typeface="Jameel Noori Nastaleeq" panose="02000503000000020004" pitchFamily="2" charset="-78"/>
              </a:rPr>
              <a:t>بڑی نوآبادیاتی سلطنتوں کا خاتمہ
سپر پاورز کا ظہور
خواتین کو حق رائے دہی سے محروم کرنا
اقوام متحدہ کا قیام
نوآبادیات کی آزادی</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594264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7F59-652B-DB4A-E708-ED11FB5606BC}"/>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Change in Balance of Power</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طاقت</a:t>
            </a:r>
            <a:r>
              <a:rPr lang="ur-PK" dirty="0">
                <a:effectLst/>
                <a:highlight>
                  <a:srgbClr val="FDFDFD"/>
                </a:highlight>
                <a:latin typeface="Jameel Noori Nastaleeq" panose="02000503000000020004" pitchFamily="2" charset="-78"/>
                <a:cs typeface="Jameel Noori Nastaleeq" panose="02000503000000020004" pitchFamily="2" charset="-78"/>
              </a:rPr>
              <a:t> کے توازن میں تبدیلی</a:t>
            </a:r>
            <a:br>
              <a:rPr lang="ur-PK" dirty="0">
                <a:effectLst/>
                <a:highlight>
                  <a:srgbClr val="FDFDFD"/>
                </a:highligh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6F3253FD-3DF8-CA79-C91E-23CE6F18DB7A}"/>
              </a:ext>
            </a:extLst>
          </p:cNvPr>
          <p:cNvSpPr>
            <a:spLocks noGrp="1"/>
          </p:cNvSpPr>
          <p:nvPr>
            <p:ph type="subTitle" idx="1"/>
          </p:nvPr>
        </p:nvSpPr>
        <p:spPr>
          <a:xfrm>
            <a:off x="1524000" y="2900998"/>
            <a:ext cx="9499600" cy="3103562"/>
          </a:xfrm>
        </p:spPr>
        <p:txBody>
          <a:bodyPr>
            <a:noAutofit/>
          </a:bodyPr>
          <a:lstStyle/>
          <a:p>
            <a:r>
              <a:rPr lang="ar-SA" sz="2800" dirty="0">
                <a:latin typeface="Jameel Noori Nastaleeq" panose="02000503000000020004" pitchFamily="2" charset="-78"/>
                <a:cs typeface="Jameel Noori Nastaleeq" panose="02000503000000020004" pitchFamily="2" charset="-78"/>
              </a:rPr>
              <a:t>سلطنتوں کا خاتمہ
یورپ میں نقشوں کی از سر نو تشکیل
نوآبادیات کی آزادی
عالمی طاقت کی حرکیات میں تبدیلی
نئی قوموں کا عروج</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763370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AF29-3820-30F0-C440-BC36E7B551C6}"/>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The End of Large Colonial Empires</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بڑی</a:t>
            </a:r>
            <a:r>
              <a:rPr lang="ur-PK" dirty="0">
                <a:effectLst/>
                <a:highlight>
                  <a:srgbClr val="FDFDFD"/>
                </a:highlight>
                <a:latin typeface="Jameel Noori Nastaleeq" panose="02000503000000020004" pitchFamily="2" charset="-78"/>
                <a:cs typeface="Jameel Noori Nastaleeq" panose="02000503000000020004" pitchFamily="2" charset="-78"/>
              </a:rPr>
              <a:t> نوآبادیاتی سلطنتوں کا خاتمہ</a:t>
            </a:r>
            <a:br>
              <a:rPr lang="ur-PK" dirty="0">
                <a:effectLst/>
                <a:highlight>
                  <a:srgbClr val="FDFDFD"/>
                </a:highligh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EB73B981-373E-45AC-BD1D-54CDC1EEEFF9}"/>
              </a:ext>
            </a:extLst>
          </p:cNvPr>
          <p:cNvSpPr>
            <a:spLocks noGrp="1"/>
          </p:cNvSpPr>
          <p:nvPr>
            <p:ph type="subTitle" idx="1"/>
          </p:nvPr>
        </p:nvSpPr>
        <p:spPr>
          <a:xfrm>
            <a:off x="1290320" y="2968185"/>
            <a:ext cx="9611360" cy="2737802"/>
          </a:xfrm>
        </p:spPr>
        <p:txBody>
          <a:bodyPr>
            <a:noAutofit/>
          </a:bodyPr>
          <a:lstStyle/>
          <a:p>
            <a:r>
              <a:rPr lang="ar-SA" sz="2800" dirty="0">
                <a:latin typeface="Jameel Noori Nastaleeq" panose="02000503000000020004" pitchFamily="2" charset="-78"/>
                <a:cs typeface="Jameel Noori Nastaleeq" panose="02000503000000020004" pitchFamily="2" charset="-78"/>
              </a:rPr>
              <a:t>ہندوستان، چین، انڈونیشیا وغیرہ میں آزادی کی تحریکیں۔
عالمی طاقت کی حرکیات میں تبدیلی
برطانوی تسلط کا زوال
نئی سپر پاورز کا عروج
سابقہ نوآبادیاتی طاقتوں پر اثرات</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983738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8CE8-2440-1516-F3BC-5B7BBF8FFB9E}"/>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New International Organizations</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نئی بین الاقوامی تنظیمیں</a:t>
            </a:r>
            <a:br>
              <a:rPr lang="ur-PK" dirty="0">
                <a:effectLs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3124D305-A8F5-8F51-B14A-B73757B2CC9E}"/>
              </a:ext>
            </a:extLst>
          </p:cNvPr>
          <p:cNvSpPr>
            <a:spLocks noGrp="1"/>
          </p:cNvSpPr>
          <p:nvPr>
            <p:ph type="subTitle" idx="1"/>
          </p:nvPr>
        </p:nvSpPr>
        <p:spPr>
          <a:xfrm>
            <a:off x="1346200" y="3109596"/>
            <a:ext cx="9499600" cy="2880042"/>
          </a:xfrm>
        </p:spPr>
        <p:txBody>
          <a:bodyPr>
            <a:noAutofit/>
          </a:bodyPr>
          <a:lstStyle/>
          <a:p>
            <a:r>
              <a:rPr lang="ar-SA" sz="2800" dirty="0">
                <a:latin typeface="Jameel Noori Nastaleeq" panose="02000503000000020004" pitchFamily="2" charset="-78"/>
                <a:cs typeface="Jameel Noori Nastaleeq" panose="02000503000000020004" pitchFamily="2" charset="-78"/>
              </a:rPr>
              <a:t>اقوام متحدہ کا قیام
اقوام متحدہ کے اصول (امن، انسانی حقوق، بین الاقوامی قانون، سماجی ترقی)
یونیسیف، یونیسکو، ڈبلیو ایچ او، آئی ایل او جیسے ادارے
اقوام متحدہ کو بڑی طاقتوں کا آلہ کار قرار دینے پر تنقید
جنگوں کی روک تھام اور امن برقرار رکھنے میں اقوام متحدہ کا کردار</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507528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8B2B-4E94-CF67-32DB-7958403E08EF}"/>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Industrial Capitalism</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صنعتی سرمایہ داری</a:t>
            </a:r>
            <a:br>
              <a:rPr lang="ur-PK" dirty="0">
                <a:effectLs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FC312233-7D11-4EDB-5D57-72C246A64AB5}"/>
              </a:ext>
            </a:extLst>
          </p:cNvPr>
          <p:cNvSpPr>
            <a:spLocks noGrp="1"/>
          </p:cNvSpPr>
          <p:nvPr>
            <p:ph type="subTitle" idx="1"/>
          </p:nvPr>
        </p:nvSpPr>
        <p:spPr>
          <a:xfrm>
            <a:off x="1346200" y="2987675"/>
            <a:ext cx="9499600" cy="2747962"/>
          </a:xfrm>
        </p:spPr>
        <p:txBody>
          <a:bodyPr>
            <a:noAutofit/>
          </a:bodyPr>
          <a:lstStyle/>
          <a:p>
            <a:r>
              <a:rPr lang="ar-SA" sz="2800" dirty="0">
                <a:latin typeface="Jameel Noori Nastaleeq" panose="02000503000000020004" pitchFamily="2" charset="-78"/>
                <a:cs typeface="Jameel Noori Nastaleeq" panose="02000503000000020004" pitchFamily="2" charset="-78"/>
              </a:rPr>
              <a:t>نجی ملکیت اور منافع پر مبنی معاشی نظام
معیشتوں کی تشکیل میں صنعت کاری کا کردار
سماجی طبقات اور مزدوروں کے حالات پر اثرات
سامراج اور استعمار سے تعلق
عالمی تجارت اور منڈیوں پر اثر و رسوخ</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4241692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173-7718-4E49-8CD6-D052FF9689CD}"/>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Holocaust and Auschwitz Camps</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ہولوکاسٹ اور آشوٹز کیمپ</a:t>
            </a:r>
            <a:br>
              <a:rPr lang="ur-PK" dirty="0">
                <a:effectLs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296BE657-86E4-E75E-1D4D-01200B96A4AD}"/>
              </a:ext>
            </a:extLst>
          </p:cNvPr>
          <p:cNvSpPr>
            <a:spLocks noGrp="1"/>
          </p:cNvSpPr>
          <p:nvPr>
            <p:ph type="subTitle" idx="1"/>
          </p:nvPr>
        </p:nvSpPr>
        <p:spPr>
          <a:xfrm>
            <a:off x="1432560" y="3048635"/>
            <a:ext cx="9489440" cy="2687002"/>
          </a:xfrm>
        </p:spPr>
        <p:txBody>
          <a:bodyPr>
            <a:noAutofit/>
          </a:bodyPr>
          <a:lstStyle/>
          <a:p>
            <a:r>
              <a:rPr lang="ar-SA" sz="2800" dirty="0">
                <a:latin typeface="Jameel Noori Nastaleeq" panose="02000503000000020004" pitchFamily="2" charset="-78"/>
                <a:cs typeface="Jameel Noori Nastaleeq" panose="02000503000000020004" pitchFamily="2" charset="-78"/>
              </a:rPr>
              <a:t>نازی جرمنی کی نسل کشی کی پالیسیاں
یہودیوں، خانہ بدوشوں اور دیگر کا منظم قتل عام
حراستی کیمپوں میں گیس چیمبرز کا آپریشن
آشوٹز کے ہولناک حالات اور مظالم
ہولوکاسٹ کی میراث اور یاد اور تعلیم کی کوششیں</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1057368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E0E4-246F-9044-6098-860F27D071F7}"/>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Role of Technology in Warfare</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جنگ میں ٹیکنالوجی کا کردار</a:t>
            </a:r>
            <a:br>
              <a:rPr lang="ur-PK" dirty="0">
                <a:effectLs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1186188A-593E-786E-FED1-F8EE4362FB3E}"/>
              </a:ext>
            </a:extLst>
          </p:cNvPr>
          <p:cNvSpPr>
            <a:spLocks noGrp="1"/>
          </p:cNvSpPr>
          <p:nvPr>
            <p:ph type="subTitle" idx="1"/>
          </p:nvPr>
        </p:nvSpPr>
        <p:spPr>
          <a:xfrm>
            <a:off x="1356360" y="3154998"/>
            <a:ext cx="9479280" cy="2707322"/>
          </a:xfrm>
        </p:spPr>
        <p:txBody>
          <a:bodyPr>
            <a:noAutofit/>
          </a:bodyPr>
          <a:lstStyle/>
          <a:p>
            <a:r>
              <a:rPr lang="ar-SA" sz="2800" dirty="0">
                <a:latin typeface="Jameel Noori Nastaleeq" panose="02000503000000020004" pitchFamily="2" charset="-78"/>
                <a:cs typeface="Jameel Noori Nastaleeq" panose="02000503000000020004" pitchFamily="2" charset="-78"/>
              </a:rPr>
              <a:t>پہلی جنگ عظیم اور دوسری جنگ عظیم میں فوجی ٹیکنالوجی کا ارتقا
جوہری ہتھیاروں کی تیاری اور استعمال
جنگی حکمت عملی پر تکنیکی ترقی کے اثرات
جدید ہتھیاروں کے استعمال کی اخلاقی الجھنیں
جنگ کے بعد کی جغرافیائی سیاست پر ٹیکنالوجی کا اثر</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020285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2DDE-813F-3391-A1F9-3B6F42ECF3A8}"/>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Emergence of Superpowers</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سپر</a:t>
            </a:r>
            <a:r>
              <a:rPr lang="ur-PK" dirty="0">
                <a:effectLst/>
                <a:highlight>
                  <a:srgbClr val="FDFDFD"/>
                </a:highlight>
                <a:latin typeface="Jameel Noori Nastaleeq" panose="02000503000000020004" pitchFamily="2" charset="-78"/>
                <a:cs typeface="Jameel Noori Nastaleeq" panose="02000503000000020004" pitchFamily="2" charset="-78"/>
              </a:rPr>
              <a:t> </a:t>
            </a:r>
            <a:r>
              <a:rPr lang="ur-PK" dirty="0">
                <a:effectLst/>
                <a:latin typeface="Jameel Noori Nastaleeq" panose="02000503000000020004" pitchFamily="2" charset="-78"/>
                <a:cs typeface="Jameel Noori Nastaleeq" panose="02000503000000020004" pitchFamily="2" charset="-78"/>
              </a:rPr>
              <a:t>پاورز</a:t>
            </a:r>
            <a:r>
              <a:rPr lang="ur-PK" dirty="0">
                <a:effectLst/>
                <a:highlight>
                  <a:srgbClr val="FDFDFD"/>
                </a:highlight>
                <a:latin typeface="Jameel Noori Nastaleeq" panose="02000503000000020004" pitchFamily="2" charset="-78"/>
                <a:cs typeface="Jameel Noori Nastaleeq" panose="02000503000000020004" pitchFamily="2" charset="-78"/>
              </a:rPr>
              <a:t> کا ظہور</a:t>
            </a:r>
            <a:br>
              <a:rPr lang="ur-PK" dirty="0">
                <a:effectLst/>
                <a:highlight>
                  <a:srgbClr val="FDFDFD"/>
                </a:highligh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D0E9049B-A0FE-C58B-175F-A32C319CD01B}"/>
              </a:ext>
            </a:extLst>
          </p:cNvPr>
          <p:cNvSpPr>
            <a:spLocks noGrp="1"/>
          </p:cNvSpPr>
          <p:nvPr>
            <p:ph type="subTitle" idx="1"/>
          </p:nvPr>
        </p:nvSpPr>
        <p:spPr>
          <a:xfrm>
            <a:off x="1371600" y="3041599"/>
            <a:ext cx="9448800" cy="2839402"/>
          </a:xfrm>
        </p:spPr>
        <p:txBody>
          <a:bodyPr>
            <a:noAutofit/>
          </a:bodyPr>
          <a:lstStyle/>
          <a:p>
            <a:r>
              <a:rPr lang="ar-SA" sz="2800" dirty="0">
                <a:latin typeface="Jameel Noori Nastaleeq" panose="02000503000000020004" pitchFamily="2" charset="-78"/>
                <a:cs typeface="Jameel Noori Nastaleeq" panose="02000503000000020004" pitchFamily="2" charset="-78"/>
              </a:rPr>
              <a:t>دوسری جنگ عظیم کے بعد یو ایس ایس آر کی بحالی
مارشل پلان کے ذریعے امریکہ کی معاشی امداد
عالمی اثر و رسوخ میں تبدیلی
جنگ کے بعد یو ایس ایس آر کا وقار
طاقت کے نئے ڈھانچے کا قیام</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990395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E106-5D0E-2C97-D4E7-E52748D87722}"/>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The World Between the World Wars</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عالمی</a:t>
            </a:r>
            <a:r>
              <a:rPr lang="ur-PK" dirty="0">
                <a:effectLst/>
                <a:highlight>
                  <a:srgbClr val="FDFDFD"/>
                </a:highlight>
                <a:latin typeface="Jameel Noori Nastaleeq" panose="02000503000000020004" pitchFamily="2" charset="-78"/>
                <a:cs typeface="Jameel Noori Nastaleeq" panose="02000503000000020004" pitchFamily="2" charset="-78"/>
              </a:rPr>
              <a:t> جنگوں کے درمیان کی دنیا</a:t>
            </a:r>
            <a:br>
              <a:rPr lang="ur-PK" dirty="0">
                <a:effectLst/>
                <a:highlight>
                  <a:srgbClr val="FDFDFD"/>
                </a:highligh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7A02F007-1985-9457-3C58-30987D87CF04}"/>
              </a:ext>
            </a:extLst>
          </p:cNvPr>
          <p:cNvSpPr>
            <a:spLocks noGrp="1"/>
          </p:cNvSpPr>
          <p:nvPr>
            <p:ph type="subTitle" idx="1"/>
          </p:nvPr>
        </p:nvSpPr>
        <p:spPr>
          <a:xfrm>
            <a:off x="1524000" y="3149600"/>
            <a:ext cx="9824720" cy="3251200"/>
          </a:xfrm>
        </p:spPr>
        <p:txBody>
          <a:bodyPr>
            <a:noAutofit/>
          </a:bodyPr>
          <a:lstStyle/>
          <a:p>
            <a:r>
              <a:rPr lang="ar-SA" sz="2800" dirty="0">
                <a:latin typeface="Jameel Noori Nastaleeq" panose="02000503000000020004" pitchFamily="2" charset="-78"/>
                <a:cs typeface="Jameel Noori Nastaleeq" panose="02000503000000020004" pitchFamily="2" charset="-78"/>
              </a:rPr>
              <a:t>پہلی جنگ عظیم کا آغاز اور اختتام
ورسیلز کا معاہدہ
یو ایس ایس آر کی تشکیل
عظیم ڈپریشن
ہٹلر کا عروج اور دوسری جنگ عظیم کا آغاز</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900530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DFA7-2C80-AB40-7F7A-6DF6170324B0}"/>
              </a:ext>
            </a:extLst>
          </p:cNvPr>
          <p:cNvSpPr>
            <a:spLocks noGrp="1"/>
          </p:cNvSpPr>
          <p:nvPr>
            <p:ph type="ctrTitle"/>
          </p:nvPr>
        </p:nvSpPr>
        <p:spPr/>
        <p:txBody>
          <a:bodyPr>
            <a:normAutofit fontScale="90000"/>
          </a:bodyPr>
          <a:lstStyle/>
          <a:p>
            <a:r>
              <a:rPr lang="ar-SA" dirty="0">
                <a:latin typeface="Jameel Noori Nastaleeq" panose="02000503000000020004" pitchFamily="2" charset="-78"/>
                <a:cs typeface="Jameel Noori Nastaleeq" panose="02000503000000020004" pitchFamily="2" charset="-78"/>
              </a:rPr>
              <a:t>عالمی جنگوں کے اسباب</a:t>
            </a:r>
            <a:br>
              <a:rPr lang="en-US" dirty="0">
                <a:latin typeface="Jameel Noori Nastaleeq" panose="02000503000000020004" pitchFamily="2" charset="-78"/>
                <a:cs typeface="Jameel Noori Nastaleeq" panose="02000503000000020004" pitchFamily="2" charset="-78"/>
              </a:rPr>
            </a:br>
            <a:r>
              <a:rPr lang="en-US" dirty="0">
                <a:effectLst/>
                <a:latin typeface="Jameel Noori Nastaleeq" panose="02000503000000020004" pitchFamily="2" charset="-78"/>
                <a:cs typeface="Jameel Noori Nastaleeq" panose="02000503000000020004" pitchFamily="2" charset="-78"/>
              </a:rPr>
              <a:t>Causes of World Wars</a:t>
            </a:r>
            <a:br>
              <a:rPr lang="en-US" dirty="0">
                <a:effectLs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D7139D22-EE2E-3CD4-F36E-2A2021BBD0F3}"/>
              </a:ext>
            </a:extLst>
          </p:cNvPr>
          <p:cNvSpPr>
            <a:spLocks noGrp="1"/>
          </p:cNvSpPr>
          <p:nvPr>
            <p:ph type="subTitle" idx="1"/>
          </p:nvPr>
        </p:nvSpPr>
        <p:spPr>
          <a:xfrm>
            <a:off x="1224116" y="3012101"/>
            <a:ext cx="9743768" cy="2818427"/>
          </a:xfrm>
        </p:spPr>
        <p:txBody>
          <a:bodyPr>
            <a:noAutofit/>
          </a:bodyPr>
          <a:lstStyle/>
          <a:p>
            <a:r>
              <a:rPr lang="ar-SA" sz="2800" dirty="0">
                <a:latin typeface="Jameel Noori Nastaleeq" panose="02000503000000020004" pitchFamily="2" charset="-78"/>
                <a:cs typeface="Jameel Noori Nastaleeq" panose="02000503000000020004" pitchFamily="2" charset="-78"/>
              </a:rPr>
              <a:t>جارحانہ قوم پرستی
عسکریت پسندی
سامراجیت
خفیہ اتحاد
ورسیلز کا معاہدہ</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907490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2AE7-DBD1-14D1-1F7C-43C54AAFBF84}"/>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Rise of New Political Ideologies</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نئے سیاسی نظریات کا عروج</a:t>
            </a:r>
            <a:br>
              <a:rPr lang="ur-PK" dirty="0">
                <a:effectLs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AA8963F7-D086-2BCA-FBC7-A00E8A3FCF80}"/>
              </a:ext>
            </a:extLst>
          </p:cNvPr>
          <p:cNvSpPr>
            <a:spLocks noGrp="1"/>
          </p:cNvSpPr>
          <p:nvPr>
            <p:ph type="subTitle" idx="1"/>
          </p:nvPr>
        </p:nvSpPr>
        <p:spPr>
          <a:xfrm>
            <a:off x="1325880" y="3165158"/>
            <a:ext cx="9540240" cy="2697162"/>
          </a:xfrm>
        </p:spPr>
        <p:txBody>
          <a:bodyPr>
            <a:noAutofit/>
          </a:bodyPr>
          <a:lstStyle/>
          <a:p>
            <a:r>
              <a:rPr lang="ar-SA" sz="2800" dirty="0">
                <a:latin typeface="Jameel Noori Nastaleeq" panose="02000503000000020004" pitchFamily="2" charset="-78"/>
                <a:cs typeface="Jameel Noori Nastaleeq" panose="02000503000000020004" pitchFamily="2" charset="-78"/>
              </a:rPr>
              <a:t>یورپ میں فسطائیت اور نازی ازم کا ظہور
مختلف خطوں میں سوشلزم اور کمیونزم کا پھیلاؤ
مغربی ممالک میں لبرل جمہوریت کا فروغ
مطلق العنان حکومتوں میں اقتدار کی مرکزیت
بالشویک انقلاب اور عالمی سیاست پر اس کے اثرات</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5639143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E30E-F0C5-6295-F31B-895B47EE627E}"/>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The World During the World Wars</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جنگ</a:t>
            </a:r>
            <a:r>
              <a:rPr lang="ur-PK" dirty="0">
                <a:effectLst/>
                <a:highlight>
                  <a:srgbClr val="FDFDFD"/>
                </a:highlight>
                <a:latin typeface="Jameel Noori Nastaleeq" panose="02000503000000020004" pitchFamily="2" charset="-78"/>
                <a:cs typeface="Jameel Noori Nastaleeq" panose="02000503000000020004" pitchFamily="2" charset="-78"/>
              </a:rPr>
              <a:t> </a:t>
            </a:r>
            <a:r>
              <a:rPr lang="ur-PK" dirty="0">
                <a:effectLst/>
                <a:latin typeface="Jameel Noori Nastaleeq" panose="02000503000000020004" pitchFamily="2" charset="-78"/>
                <a:cs typeface="Jameel Noori Nastaleeq" panose="02000503000000020004" pitchFamily="2" charset="-78"/>
              </a:rPr>
              <a:t>عظیم</a:t>
            </a:r>
            <a:r>
              <a:rPr lang="ur-PK" dirty="0">
                <a:effectLst/>
                <a:highlight>
                  <a:srgbClr val="FDFDFD"/>
                </a:highlight>
                <a:latin typeface="Jameel Noori Nastaleeq" panose="02000503000000020004" pitchFamily="2" charset="-78"/>
                <a:cs typeface="Jameel Noori Nastaleeq" panose="02000503000000020004" pitchFamily="2" charset="-78"/>
              </a:rPr>
              <a:t> کے دوران دنیا</a:t>
            </a:r>
            <a:br>
              <a:rPr lang="ur-PK" dirty="0">
                <a:effectLst/>
                <a:highlight>
                  <a:srgbClr val="FDFDFD"/>
                </a:highligh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9FA6C872-9F2F-0D30-FFAF-6EE5006BE40D}"/>
              </a:ext>
            </a:extLst>
          </p:cNvPr>
          <p:cNvSpPr>
            <a:spLocks noGrp="1"/>
          </p:cNvSpPr>
          <p:nvPr>
            <p:ph type="subTitle" idx="1"/>
          </p:nvPr>
        </p:nvSpPr>
        <p:spPr>
          <a:xfrm>
            <a:off x="995680" y="3051432"/>
            <a:ext cx="10200640" cy="2778442"/>
          </a:xfrm>
        </p:spPr>
        <p:txBody>
          <a:bodyPr>
            <a:noAutofit/>
          </a:bodyPr>
          <a:lstStyle/>
          <a:p>
            <a:r>
              <a:rPr lang="ar-SA" sz="2800" dirty="0">
                <a:latin typeface="Jameel Noori Nastaleeq" panose="02000503000000020004" pitchFamily="2" charset="-78"/>
                <a:cs typeface="Jameel Noori Nastaleeq" panose="02000503000000020004" pitchFamily="2" charset="-78"/>
              </a:rPr>
              <a:t>معاشرے اور معیشت پر اثرات
صنعتی سرمایہ داری
سوشلزم اور کمیونزم
انقلاب
طاقت کے توازن میں تبدیلی</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7799057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B892-BD44-11A2-2A62-95FA8ABC72CA}"/>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The Nightmare of Hiroshima and Nagasaki</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ہیروشیما</a:t>
            </a:r>
            <a:r>
              <a:rPr lang="ur-PK" dirty="0">
                <a:effectLst/>
                <a:highlight>
                  <a:srgbClr val="FDFDFD"/>
                </a:highlight>
                <a:latin typeface="Jameel Noori Nastaleeq" panose="02000503000000020004" pitchFamily="2" charset="-78"/>
                <a:cs typeface="Jameel Noori Nastaleeq" panose="02000503000000020004" pitchFamily="2" charset="-78"/>
              </a:rPr>
              <a:t> اور ناگاساکی کا ڈراؤنا خواب</a:t>
            </a:r>
            <a:br>
              <a:rPr lang="ur-PK" dirty="0">
                <a:effectLst/>
                <a:highlight>
                  <a:srgbClr val="FDFDFD"/>
                </a:highligh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9E188376-9D78-760D-1908-9CB146227DA8}"/>
              </a:ext>
            </a:extLst>
          </p:cNvPr>
          <p:cNvSpPr>
            <a:spLocks noGrp="1"/>
          </p:cNvSpPr>
          <p:nvPr>
            <p:ph type="subTitle" idx="1"/>
          </p:nvPr>
        </p:nvSpPr>
        <p:spPr>
          <a:xfrm>
            <a:off x="1052051" y="3031767"/>
            <a:ext cx="9712960" cy="3052762"/>
          </a:xfrm>
        </p:spPr>
        <p:txBody>
          <a:bodyPr>
            <a:noAutofit/>
          </a:bodyPr>
          <a:lstStyle/>
          <a:p>
            <a:r>
              <a:rPr lang="ar-SA" sz="2800" dirty="0">
                <a:latin typeface="Jameel Noori Nastaleeq" panose="02000503000000020004" pitchFamily="2" charset="-78"/>
                <a:cs typeface="Jameel Noori Nastaleeq" panose="02000503000000020004" pitchFamily="2" charset="-78"/>
              </a:rPr>
              <a:t>ایٹم بم دھماکے
جوہری جنگ کی ہولناکیاں
جوہری ہتھیاروں کے استعمال کے اخلاقی پہلو
عالمی سیاست پر اثرات
اقوام متحدہ کا قیام</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0400423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7CA3-E02E-DF26-C43D-4D1F22B65D75}"/>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Impact on Politics, Society, and Economy</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سیاست،</a:t>
            </a:r>
            <a:r>
              <a:rPr lang="ur-PK" dirty="0">
                <a:effectLst/>
                <a:highlight>
                  <a:srgbClr val="FDFDFD"/>
                </a:highlight>
                <a:latin typeface="Jameel Noori Nastaleeq" panose="02000503000000020004" pitchFamily="2" charset="-78"/>
                <a:cs typeface="Jameel Noori Nastaleeq" panose="02000503000000020004" pitchFamily="2" charset="-78"/>
              </a:rPr>
              <a:t> معاشرے اور معیشت پر اثرات</a:t>
            </a:r>
            <a:br>
              <a:rPr lang="ur-PK" dirty="0">
                <a:effectLst/>
                <a:highlight>
                  <a:srgbClr val="FDFDFD"/>
                </a:highligh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2AA3E129-4E31-4E04-FA85-70DC2F62FD42}"/>
              </a:ext>
            </a:extLst>
          </p:cNvPr>
          <p:cNvSpPr>
            <a:spLocks noGrp="1"/>
          </p:cNvSpPr>
          <p:nvPr>
            <p:ph type="subTitle" idx="1"/>
          </p:nvPr>
        </p:nvSpPr>
        <p:spPr>
          <a:xfrm>
            <a:off x="1407160" y="3099435"/>
            <a:ext cx="9377680" cy="2636202"/>
          </a:xfrm>
        </p:spPr>
        <p:txBody>
          <a:bodyPr>
            <a:noAutofit/>
          </a:bodyPr>
          <a:lstStyle/>
          <a:p>
            <a:r>
              <a:rPr lang="ar-SA" sz="2800" dirty="0">
                <a:latin typeface="Jameel Noori Nastaleeq" panose="02000503000000020004" pitchFamily="2" charset="-78"/>
                <a:cs typeface="Jameel Noori Nastaleeq" panose="02000503000000020004" pitchFamily="2" charset="-78"/>
              </a:rPr>
              <a:t>صنعتی سرمایہ داری کا اثر و رسوخ
سوشلزم اور کمیونزم کے تجربات
اقتدار کی حرکیات میں انقلاب اور تبدیلی
نئی بین الاقوامی تنظیمیں
خواتین کو حق رائے دہی سے محروم کرنا</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8012735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08D0-0743-5DCD-5525-7222D76715E9}"/>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Nazi Ideology and Women under Nazis</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نازی نظریات اور نازیوں کے تحت خواتین</a:t>
            </a:r>
            <a:br>
              <a:rPr lang="ur-PK" dirty="0">
                <a:effectLs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E90F17B0-BDAB-13FF-76E8-39790D340E25}"/>
              </a:ext>
            </a:extLst>
          </p:cNvPr>
          <p:cNvSpPr>
            <a:spLocks noGrp="1"/>
          </p:cNvSpPr>
          <p:nvPr>
            <p:ph type="subTitle" idx="1"/>
          </p:nvPr>
        </p:nvSpPr>
        <p:spPr>
          <a:xfrm>
            <a:off x="1412240" y="2967355"/>
            <a:ext cx="9367520" cy="2768282"/>
          </a:xfrm>
        </p:spPr>
        <p:txBody>
          <a:bodyPr>
            <a:noAutofit/>
          </a:bodyPr>
          <a:lstStyle/>
          <a:p>
            <a:r>
              <a:rPr lang="ar-SA" sz="2800" dirty="0">
                <a:latin typeface="Jameel Noori Nastaleeq" panose="02000503000000020004" pitchFamily="2" charset="-78"/>
                <a:cs typeface="Jameel Noori Nastaleeq" panose="02000503000000020004" pitchFamily="2" charset="-78"/>
              </a:rPr>
              <a:t>نوجوانوں میں نازی نظریے کی ترغیب
ہٹلر اور نازی حکومت سے وفاداری
نازی جرمنی میں خواتین کے کردار (مائیں، گھریلو خواتین)
خواتین کے حقوق اور آزادیوں پر پابندیاں
روایتی صنفی کرداروں کو فروغ دینے والا پروپیگنڈا</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649198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9119-18B4-B4B5-5654-A5ADDE291A68}"/>
              </a:ext>
            </a:extLst>
          </p:cNvPr>
          <p:cNvSpPr>
            <a:spLocks noGrp="1"/>
          </p:cNvSpPr>
          <p:nvPr>
            <p:ph type="ctrTitle"/>
          </p:nvPr>
        </p:nvSpPr>
        <p:spPr/>
        <p:txBody>
          <a:bodyPr>
            <a:normAutofit fontScale="90000"/>
          </a:bodyPr>
          <a:lstStyle/>
          <a:p>
            <a:r>
              <a:rPr lang="en-US" dirty="0">
                <a:latin typeface="Jameel Noori Nastaleeq" panose="02000503000000020004" pitchFamily="2" charset="-78"/>
                <a:cs typeface="Jameel Noori Nastaleeq" panose="02000503000000020004" pitchFamily="2" charset="-78"/>
              </a:rPr>
              <a:t>Enfranchisement of Women</a:t>
            </a:r>
            <a:br>
              <a:rPr lang="en-US" dirty="0">
                <a:latin typeface="Jameel Noori Nastaleeq" panose="02000503000000020004" pitchFamily="2" charset="-78"/>
                <a:cs typeface="Jameel Noori Nastaleeq" panose="02000503000000020004" pitchFamily="2" charset="-78"/>
              </a:rPr>
            </a:br>
            <a:r>
              <a:rPr lang="ur-PK" dirty="0">
                <a:effectLst/>
                <a:latin typeface="Jameel Noori Nastaleeq" panose="02000503000000020004" pitchFamily="2" charset="-78"/>
                <a:cs typeface="Jameel Noori Nastaleeq" panose="02000503000000020004" pitchFamily="2" charset="-78"/>
              </a:rPr>
              <a:t>خواتین</a:t>
            </a:r>
            <a:r>
              <a:rPr lang="ur-PK" dirty="0">
                <a:effectLst/>
                <a:highlight>
                  <a:srgbClr val="FDFDFD"/>
                </a:highlight>
                <a:latin typeface="Jameel Noori Nastaleeq" panose="02000503000000020004" pitchFamily="2" charset="-78"/>
                <a:cs typeface="Jameel Noori Nastaleeq" panose="02000503000000020004" pitchFamily="2" charset="-78"/>
              </a:rPr>
              <a:t> کو حق رائے دہی سے محروم کرنا</a:t>
            </a:r>
            <a:br>
              <a:rPr lang="ur-PK" dirty="0">
                <a:effectLst/>
                <a:highlight>
                  <a:srgbClr val="FDFDFD"/>
                </a:highlight>
                <a:latin typeface="Jameel Noori Nastaleeq" panose="02000503000000020004" pitchFamily="2" charset="-78"/>
                <a:cs typeface="Jameel Noori Nastaleeq" panose="02000503000000020004" pitchFamily="2" charset="-78"/>
              </a:rPr>
            </a:br>
            <a:endParaRPr lang="en-US" dirty="0">
              <a:latin typeface="Jameel Noori Nastaleeq" panose="02000503000000020004" pitchFamily="2" charset="-78"/>
              <a:cs typeface="Jameel Noori Nastaleeq" panose="02000503000000020004" pitchFamily="2" charset="-78"/>
            </a:endParaRPr>
          </a:p>
        </p:txBody>
      </p:sp>
      <p:sp>
        <p:nvSpPr>
          <p:cNvPr id="3" name="Subtitle 2">
            <a:extLst>
              <a:ext uri="{FF2B5EF4-FFF2-40B4-BE49-F238E27FC236}">
                <a16:creationId xmlns:a16="http://schemas.microsoft.com/office/drawing/2014/main" id="{511A9D50-93D0-C4F0-DF42-BCCC62D0F012}"/>
              </a:ext>
            </a:extLst>
          </p:cNvPr>
          <p:cNvSpPr>
            <a:spLocks noGrp="1"/>
          </p:cNvSpPr>
          <p:nvPr>
            <p:ph type="subTitle" idx="1"/>
          </p:nvPr>
        </p:nvSpPr>
        <p:spPr>
          <a:xfrm>
            <a:off x="1524000" y="3251836"/>
            <a:ext cx="9367520" cy="2737802"/>
          </a:xfrm>
        </p:spPr>
        <p:txBody>
          <a:bodyPr>
            <a:noAutofit/>
          </a:bodyPr>
          <a:lstStyle/>
          <a:p>
            <a:r>
              <a:rPr lang="ar-SA" sz="2800" dirty="0">
                <a:latin typeface="Jameel Noori Nastaleeq" panose="02000503000000020004" pitchFamily="2" charset="-78"/>
                <a:cs typeface="Jameel Noori Nastaleeq" panose="02000503000000020004" pitchFamily="2" charset="-78"/>
              </a:rPr>
              <a:t>خواتین کے حق رائے دہی کی تحریکیں
برطانیہ میں 1918ء میں ووٹ ڈالنے کا حق
جنگ عظیم کے دوران خواتین کا کردار
افرادی قوت میں شرکت میں اضافہ
صنفی مساوات کی وکالت</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004200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TotalTime>
  <Words>897</Words>
  <Application>Microsoft Office PowerPoint</Application>
  <PresentationFormat>Widescreen</PresentationFormat>
  <Paragraphs>36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Garamond</vt:lpstr>
      <vt:lpstr>Jameel Noori Nastaleeq</vt:lpstr>
      <vt:lpstr>Segoe UI Web (West European)</vt:lpstr>
      <vt:lpstr>Organic</vt:lpstr>
      <vt:lpstr>The Twentieth Century بیسویں صدی </vt:lpstr>
      <vt:lpstr>The World Between the World Wars عالمی جنگوں کے درمیان کی دنیا </vt:lpstr>
      <vt:lpstr>عالمی جنگوں کے اسباب Causes of World Wars </vt:lpstr>
      <vt:lpstr>Rise of New Political Ideologies نئے سیاسی نظریات کا عروج </vt:lpstr>
      <vt:lpstr>The World During the World Wars جنگ عظیم کے دوران دنیا </vt:lpstr>
      <vt:lpstr>The Nightmare of Hiroshima and Nagasaki ہیروشیما اور ناگاساکی کا ڈراؤنا خواب </vt:lpstr>
      <vt:lpstr>Impact on Politics, Society, and Economy سیاست، معاشرے اور معیشت پر اثرات </vt:lpstr>
      <vt:lpstr>Nazi Ideology and Women under Nazis نازی نظریات اور نازیوں کے تحت خواتین </vt:lpstr>
      <vt:lpstr>Enfranchisement of Women خواتین کو حق رائے دہی سے محروم کرنا </vt:lpstr>
      <vt:lpstr>Failure of The League of Nations لیگ آف نیشنز کی ناکامی </vt:lpstr>
      <vt:lpstr>The World Wars and Their Consequences عالمی جنگیں اور ان کے نتائج </vt:lpstr>
      <vt:lpstr>Change in Balance of Power طاقت کے توازن میں تبدیلی </vt:lpstr>
      <vt:lpstr>The End of Large Colonial Empires بڑی نوآبادیاتی سلطنتوں کا خاتمہ </vt:lpstr>
      <vt:lpstr>New International Organizations نئی بین الاقوامی تنظیمیں </vt:lpstr>
      <vt:lpstr>Industrial Capitalism صنعتی سرمایہ داری </vt:lpstr>
      <vt:lpstr>Holocaust and Auschwitz Camps ہولوکاسٹ اور آشوٹز کیمپ </vt:lpstr>
      <vt:lpstr>Role of Technology in Warfare جنگ میں ٹیکنالوجی کا کردار </vt:lpstr>
      <vt:lpstr>Emergence of Superpowers سپر پاورز کا ظہور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ABDUL WAJID</dc:creator>
  <cp:lastModifiedBy>ABDUL WAJID</cp:lastModifiedBy>
  <cp:revision>1</cp:revision>
  <dcterms:created xsi:type="dcterms:W3CDTF">2024-07-17T16:11:44Z</dcterms:created>
  <dcterms:modified xsi:type="dcterms:W3CDTF">2024-07-17T16:23:02Z</dcterms:modified>
</cp:coreProperties>
</file>